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"/>
  </p:notesMasterIdLst>
  <p:handoutMasterIdLst>
    <p:handoutMasterId r:id="rId8"/>
  </p:handoutMasterIdLst>
  <p:sldIdLst>
    <p:sldId id="366" r:id="rId2"/>
    <p:sldId id="375" r:id="rId3"/>
    <p:sldId id="376" r:id="rId4"/>
    <p:sldId id="378" r:id="rId5"/>
    <p:sldId id="379" r:id="rId6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2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avio Demori" initials="FD" lastIdx="1" clrIdx="0">
    <p:extLst>
      <p:ext uri="{19B8F6BF-5375-455C-9EA6-DF929625EA0E}">
        <p15:presenceInfo xmlns:p15="http://schemas.microsoft.com/office/powerpoint/2012/main" userId="S-1-5-21-3840483907-1679308470-1337594496-50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CC"/>
    <a:srgbClr val="FF822D"/>
    <a:srgbClr val="295CFF"/>
    <a:srgbClr val="00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4" autoAdjust="0"/>
    <p:restoredTop sz="82966" autoAdjust="0"/>
  </p:normalViewPr>
  <p:slideViewPr>
    <p:cSldViewPr>
      <p:cViewPr varScale="1">
        <p:scale>
          <a:sx n="94" d="100"/>
          <a:sy n="94" d="100"/>
        </p:scale>
        <p:origin x="18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880" y="-480"/>
      </p:cViewPr>
      <p:guideLst>
        <p:guide orient="horz" pos="3127"/>
        <p:guide pos="2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4T08:53:04.692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4T08:53:04.692" idx="1">
    <p:pos x="10" y="1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t" anchorCtr="0" compatLnSpc="1">
            <a:prstTxWarp prst="textNoShape">
              <a:avLst/>
            </a:prstTxWarp>
          </a:bodyPr>
          <a:lstStyle>
            <a:lvl1pPr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t" anchorCtr="0" compatLnSpc="1">
            <a:prstTxWarp prst="textNoShape">
              <a:avLst/>
            </a:prstTxWarp>
          </a:bodyPr>
          <a:lstStyle>
            <a:lvl1pPr algn="r"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b" anchorCtr="0" compatLnSpc="1">
            <a:prstTxWarp prst="textNoShape">
              <a:avLst/>
            </a:prstTxWarp>
          </a:bodyPr>
          <a:lstStyle>
            <a:lvl1pPr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45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b" anchorCtr="0" compatLnSpc="1">
            <a:prstTxWarp prst="textNoShape">
              <a:avLst/>
            </a:prstTxWarp>
          </a:bodyPr>
          <a:lstStyle>
            <a:lvl1pPr algn="r"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D918F11-467B-4D16-A539-CC8871B386F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68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t" anchorCtr="0" compatLnSpc="1">
            <a:prstTxWarp prst="textNoShape">
              <a:avLst/>
            </a:prstTxWarp>
          </a:bodyPr>
          <a:lstStyle>
            <a:lvl1pPr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t" anchorCtr="0" compatLnSpc="1">
            <a:prstTxWarp prst="textNoShape">
              <a:avLst/>
            </a:prstTxWarp>
          </a:bodyPr>
          <a:lstStyle>
            <a:lvl1pPr algn="r"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b" anchorCtr="0" compatLnSpc="1">
            <a:prstTxWarp prst="textNoShape">
              <a:avLst/>
            </a:prstTxWarp>
          </a:bodyPr>
          <a:lstStyle>
            <a:lvl1pPr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45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5" tIns="45987" rIns="91975" bIns="45987" numCol="1" anchor="b" anchorCtr="0" compatLnSpc="1">
            <a:prstTxWarp prst="textNoShape">
              <a:avLst/>
            </a:prstTxWarp>
          </a:bodyPr>
          <a:lstStyle>
            <a:lvl1pPr algn="r" defTabSz="921079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8E14A13-6273-494C-9B3C-4D638FDC8A2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30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pt-BR" sz="1200" b="0" kern="1200" dirty="0">
              <a:solidFill>
                <a:schemeClr val="tx1"/>
              </a:solidFill>
              <a:effectLst/>
              <a:latin typeface="Tahoma" pitchFamily="34" charset="0"/>
              <a:ea typeface="+mn-ea"/>
              <a:cs typeface="Arial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14A13-6273-494C-9B3C-4D638FDC8A23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691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14A13-6273-494C-9B3C-4D638FDC8A23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68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pt-BR" sz="1200" b="0" kern="1200" dirty="0">
              <a:solidFill>
                <a:schemeClr val="tx1"/>
              </a:solidFill>
              <a:effectLst/>
              <a:latin typeface="Tahoma" pitchFamily="34" charset="0"/>
              <a:ea typeface="+mn-ea"/>
              <a:cs typeface="Aria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14A13-6273-494C-9B3C-4D638FDC8A23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58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pt-BR" sz="1200" b="0" kern="1200" dirty="0">
              <a:solidFill>
                <a:schemeClr val="tx1"/>
              </a:solidFill>
              <a:effectLst/>
              <a:latin typeface="Tahoma" pitchFamily="34" charset="0"/>
              <a:ea typeface="+mn-ea"/>
              <a:cs typeface="Arial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E14A13-6273-494C-9B3C-4D638FDC8A23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411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4213" y="1714488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pic>
        <p:nvPicPr>
          <p:cNvPr id="8" name="Picture 23" descr="Vertical_sigla_fundo_claro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9994" y="5495813"/>
            <a:ext cx="816459" cy="1124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2071678"/>
            <a:ext cx="7772400" cy="3143272"/>
          </a:xfrm>
        </p:spPr>
        <p:txBody>
          <a:bodyPr anchor="ctr"/>
          <a:lstStyle>
            <a:lvl1pPr algn="ctr">
              <a:defRPr sz="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1071546"/>
            <a:ext cx="7010400" cy="600068"/>
          </a:xfrm>
        </p:spPr>
        <p:txBody>
          <a:bodyPr anchor="ctr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2" name="Imagem 11"/>
          <p:cNvPicPr/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7735" y="5932902"/>
            <a:ext cx="1167162" cy="6877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E5AC3E5-A48A-40B1-A7C9-12817B15C4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28" r="49263" b="29625"/>
          <a:stretch/>
        </p:blipFill>
        <p:spPr>
          <a:xfrm>
            <a:off x="7196490" y="6025699"/>
            <a:ext cx="1840006" cy="715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0" baseline="0"/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 baseline="0"/>
            </a:lvl1pPr>
            <a:lvl2pPr>
              <a:buClr>
                <a:schemeClr val="accent1">
                  <a:lumMod val="75000"/>
                </a:schemeClr>
              </a:buClr>
              <a:defRPr sz="2600" baseline="0"/>
            </a:lvl2pPr>
            <a:lvl3pPr marL="1304925" indent="-395288">
              <a:buSzPct val="120000"/>
              <a:buFont typeface="Wingdings" panose="05000000000000000000" pitchFamily="2" charset="2"/>
              <a:buChar char="n"/>
              <a:defRPr sz="2300" baseline="0"/>
            </a:lvl3pPr>
            <a:lvl4pPr marL="1693863" indent="-3873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p"/>
              <a:defRPr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57338"/>
            <a:ext cx="8001000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3780" name="AutoShape 4"/>
          <p:cNvSpPr>
            <a:spLocks noChangeArrowheads="1"/>
          </p:cNvSpPr>
          <p:nvPr/>
        </p:nvSpPr>
        <p:spPr bwMode="auto">
          <a:xfrm>
            <a:off x="609600" y="1341438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6">
              <a:lumMod val="75000"/>
            </a:schemeClr>
          </a:solidFill>
          <a:ln w="12700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3781" name="Line 5"/>
          <p:cNvSpPr>
            <a:spLocks noChangeShapeType="1"/>
          </p:cNvSpPr>
          <p:nvPr/>
        </p:nvSpPr>
        <p:spPr bwMode="auto">
          <a:xfrm flipV="1">
            <a:off x="609600" y="6072206"/>
            <a:ext cx="7924800" cy="0"/>
          </a:xfrm>
          <a:prstGeom prst="line">
            <a:avLst/>
          </a:prstGeom>
          <a:noFill/>
          <a:ln w="12700">
            <a:solidFill>
              <a:srgbClr val="FF822D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pic>
        <p:nvPicPr>
          <p:cNvPr id="5131" name="Picture 16" descr="Vertical_sigla_fundo_claro"/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6277" y="6139880"/>
            <a:ext cx="4492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m 10"/>
          <p:cNvPicPr/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659" y="6255695"/>
            <a:ext cx="756965" cy="485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C18E35AA-1652-4AB1-97A3-00B8DC0141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28" r="49263" b="29625"/>
          <a:stretch/>
        </p:blipFill>
        <p:spPr>
          <a:xfrm>
            <a:off x="2123728" y="6309320"/>
            <a:ext cx="1440160" cy="5601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66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105000"/>
        <a:buFont typeface="Wingdings" panose="05000000000000000000" pitchFamily="2" charset="2"/>
        <a:buChar char=""/>
        <a:defRPr sz="20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SzPct val="100000"/>
        <a:buFont typeface="Wingdings" panose="05000000000000000000" pitchFamily="2" charset="2"/>
        <a:buChar char="p"/>
        <a:defRPr sz="18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1">
            <a:lumMod val="75000"/>
          </a:schemeClr>
        </a:buClr>
        <a:buSzPct val="100000"/>
        <a:buFont typeface="Wingdings" panose="05000000000000000000" pitchFamily="2" charset="2"/>
        <a:buChar char="l"/>
        <a:defRPr sz="16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¢"/>
        <a:defRPr sz="14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1">
            <a:lumMod val="75000"/>
          </a:schemeClr>
        </a:buClr>
        <a:buFont typeface="Wingdings" pitchFamily="2" charset="2"/>
        <a:buChar char=""/>
        <a:defRPr sz="14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alter.tani@ufsc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9512" y="2371712"/>
            <a:ext cx="8784976" cy="2713472"/>
          </a:xfrm>
        </p:spPr>
        <p:txBody>
          <a:bodyPr/>
          <a:lstStyle/>
          <a:p>
            <a:r>
              <a:rPr lang="pt-BR" sz="2800" dirty="0"/>
              <a:t>Estudos, pesquisas aplicadas, ferramentas e programa de capacitação para prover suporte aos processos de fiscalização de cargas e de passageiros e à modernização do controle do excesso de peso de veículos no Brasil</a:t>
            </a:r>
            <a:br>
              <a:rPr lang="pt-BR" sz="3200" dirty="0"/>
            </a:b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10" y="1071546"/>
            <a:ext cx="7601498" cy="600068"/>
          </a:xfrm>
        </p:spPr>
        <p:txBody>
          <a:bodyPr/>
          <a:lstStyle/>
          <a:p>
            <a:r>
              <a:rPr lang="pt-BR" dirty="0"/>
              <a:t>Termo de Execução Descentralizada (TED) ANTT-UFSC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804A1E8-B8CF-4BDB-806E-6E7F4D01A5B8}"/>
              </a:ext>
            </a:extLst>
          </p:cNvPr>
          <p:cNvSpPr txBox="1">
            <a:spLocks/>
          </p:cNvSpPr>
          <p:nvPr/>
        </p:nvSpPr>
        <p:spPr bwMode="auto">
          <a:xfrm>
            <a:off x="3995936" y="4916470"/>
            <a:ext cx="2120506" cy="60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5000"/>
              <a:buFont typeface="Wingdings" pitchFamily="2" charset="2"/>
              <a:buNone/>
              <a:defRPr sz="2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anose="05000000000000000000" pitchFamily="2" charset="2"/>
              <a:buChar char="p"/>
              <a:defRPr sz="18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l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¢"/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"/>
              <a:defRPr sz="14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pt-BR" kern="0" dirty="0"/>
              <a:t>2021-2023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CD57D96-FA5D-4C84-83AD-748B249D62A9}"/>
              </a:ext>
            </a:extLst>
          </p:cNvPr>
          <p:cNvSpPr txBox="1"/>
          <p:nvPr/>
        </p:nvSpPr>
        <p:spPr>
          <a:xfrm>
            <a:off x="624489" y="5516538"/>
            <a:ext cx="3456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/>
              <a:t>Valter Zanela Tani, Dr.</a:t>
            </a:r>
            <a:br>
              <a:rPr lang="pt-BR" sz="1200" dirty="0"/>
            </a:br>
            <a:r>
              <a:rPr lang="pt-BR" sz="1200" dirty="0"/>
              <a:t>Labtrans/UFSC</a:t>
            </a:r>
            <a:br>
              <a:rPr lang="pt-BR" sz="1200" dirty="0"/>
            </a:br>
            <a:r>
              <a:rPr lang="pt-BR" sz="1200" dirty="0">
                <a:hlinkClick r:id="rId2"/>
              </a:rPr>
              <a:t>valter.tani@ufsc.br</a:t>
            </a:r>
            <a:r>
              <a:rPr lang="pt-BR" sz="1200" dirty="0"/>
              <a:t> – vztani@gmail.com</a:t>
            </a:r>
          </a:p>
        </p:txBody>
      </p:sp>
    </p:spTree>
    <p:extLst>
      <p:ext uri="{BB962C8B-B14F-4D97-AF65-F5344CB8AC3E}">
        <p14:creationId xmlns:p14="http://schemas.microsoft.com/office/powerpoint/2010/main" val="108091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Verdana" pitchFamily="34" charset="0"/>
                <a:cs typeface="Arial" charset="0"/>
              </a:rPr>
              <a:t>TED UFSC-ANTT (2021-2023)</a:t>
            </a:r>
            <a:br>
              <a:rPr lang="pt-BR" sz="3600" dirty="0"/>
            </a:br>
            <a:r>
              <a:rPr lang="pt-BR" sz="1800" b="1" dirty="0">
                <a:latin typeface="Arial" panose="020B0604020202020204" pitchFamily="34" charset="0"/>
              </a:rPr>
              <a:t>Objetivos específicos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F9004CDC-EA1F-4B59-96E6-9634121B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557338"/>
            <a:ext cx="8001000" cy="4462462"/>
          </a:xfrm>
        </p:spPr>
        <p:txBody>
          <a:bodyPr>
            <a:normAutofit fontScale="55000" lnSpcReduction="20000"/>
          </a:bodyPr>
          <a:lstStyle/>
          <a:p>
            <a:r>
              <a:rPr lang="pt-BR" dirty="0"/>
              <a:t>Desenvolver modelos e técnicas voltadas à gestão de informações relacionadas ao peso de veículos, através dos quais se pretende compreender, de forma mais precisa, os fluxos logísticos do Brasil e qualificar os processos de tomada de decisão da ANTT. </a:t>
            </a:r>
          </a:p>
          <a:p>
            <a:endParaRPr lang="pt-BR" dirty="0"/>
          </a:p>
          <a:p>
            <a:r>
              <a:rPr lang="pt-BR" dirty="0"/>
              <a:t>Realizar experimentos para promover, no Brasil, uma melhor compreensão sobre o uso de tecnologias que visam à modernização do controle do excesso de peso de veículos.  </a:t>
            </a:r>
          </a:p>
          <a:p>
            <a:endParaRPr lang="pt-BR" dirty="0"/>
          </a:p>
          <a:p>
            <a:r>
              <a:rPr lang="pt-BR" dirty="0"/>
              <a:t>Capacitar servidores da ANTT através da produção e da execução de um curso de especialização lato sensu na modalidade semipresencial.</a:t>
            </a:r>
          </a:p>
          <a:p>
            <a:endParaRPr lang="pt-BR" dirty="0"/>
          </a:p>
          <a:p>
            <a:r>
              <a:rPr lang="pt-BR" dirty="0"/>
              <a:t>Capacitar servidores da ANTT, através tanto da produção e execução de cursos fechados de curta duração quanto da produção e disponibilização de cursos abertos de curta duração na modalidade de Ensino a Distância (</a:t>
            </a:r>
            <a:r>
              <a:rPr lang="pt-BR" dirty="0" err="1"/>
              <a:t>EaD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9546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Verdana" pitchFamily="34" charset="0"/>
                <a:cs typeface="Arial" charset="0"/>
              </a:rPr>
              <a:t>Objeto 1</a:t>
            </a:r>
            <a:br>
              <a:rPr lang="pt-BR" sz="3600" dirty="0"/>
            </a:br>
            <a:r>
              <a:rPr lang="pt-BR" sz="1800" b="1" dirty="0">
                <a:effectLst/>
                <a:latin typeface="Arial" panose="020B0604020202020204" pitchFamily="34" charset="0"/>
              </a:rPr>
              <a:t>Gestão da Informação de Peso de Veículos</a:t>
            </a:r>
            <a:endParaRPr lang="pt-BR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F9004CDC-EA1F-4B59-96E6-9634121B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557338"/>
            <a:ext cx="8001000" cy="446246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pt-BR" sz="1800" b="1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A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– Estudos para identificação do </a:t>
            </a:r>
            <a:r>
              <a:rPr lang="pt-BR" sz="1800" u="none" strike="noStrike" kern="0" spc="0" dirty="0">
                <a:ln>
                  <a:noFill/>
                </a:ln>
                <a:solidFill>
                  <a:srgbClr val="FF0000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potencial risco de acidentes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 partir da pesagem de veículos em movimento.</a:t>
            </a:r>
          </a:p>
          <a:p>
            <a:pPr>
              <a:spcBef>
                <a:spcPts val="600"/>
              </a:spcBef>
            </a:pPr>
            <a:r>
              <a:rPr lang="pt-BR" sz="1800" b="1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B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- Estudos para identificação da influência do excesso de peso de veículos em </a:t>
            </a:r>
            <a:r>
              <a:rPr lang="pt-BR" sz="1800" u="none" strike="noStrike" kern="0" spc="0" dirty="0">
                <a:ln>
                  <a:noFill/>
                </a:ln>
                <a:solidFill>
                  <a:srgbClr val="FF0000"/>
                </a:solidFill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danos precoces à infraestrutura viária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pt-BR" sz="18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C </a:t>
            </a:r>
            <a:r>
              <a:rPr lang="pt-BR" sz="18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Estudos para identificação dos impactos do excesso de peso de veículos sobre a </a:t>
            </a:r>
            <a:r>
              <a:rPr lang="pt-BR" sz="1800" u="none" strike="noStrike" kern="0" spc="0" dirty="0">
                <a:ln>
                  <a:noFill/>
                </a:ln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fluidez do tráfego rodoviário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pt-BR" sz="18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D </a:t>
            </a:r>
            <a:r>
              <a:rPr lang="pt-BR" sz="18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Projeto e desenvolvimento de ferramenta protótipo para análise e para controle de qualidade de dados de pesagem em movimento.</a:t>
            </a:r>
          </a:p>
          <a:p>
            <a:pPr>
              <a:spcBef>
                <a:spcPts val="600"/>
              </a:spcBef>
            </a:pPr>
            <a:r>
              <a:rPr lang="pt-BR" sz="1800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E </a:t>
            </a:r>
            <a:r>
              <a:rPr lang="pt-BR" sz="18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-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Apoio técnico à disseminação da tecnologia HS-WIM como ferramenta para obtenção de informações estratégicas sobre o sistema de transportes.</a:t>
            </a:r>
          </a:p>
          <a:p>
            <a:pPr lvl="1">
              <a:spcBef>
                <a:spcPts val="600"/>
              </a:spcBef>
            </a:pPr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Workshop anual: “Paradigmas da Pesagem de Veículos em Movimento”</a:t>
            </a:r>
          </a:p>
          <a:p>
            <a:pPr lvl="1">
              <a:spcBef>
                <a:spcPts val="600"/>
              </a:spcBef>
            </a:pPr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Apoio à especificação de sistemas HS-WIM para contratos de concessão rodoviária.</a:t>
            </a:r>
          </a:p>
          <a:p>
            <a:pPr lvl="1">
              <a:spcBef>
                <a:spcPts val="600"/>
              </a:spcBef>
            </a:pPr>
            <a:r>
              <a:rPr lang="pt-BR" sz="14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Produção de vídeo educativo – aplicação de sistemas HS-WIM para controle de peso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pt-BR" sz="18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F – Apoio técnico na avaliação e atualização do Manual de Procedimentos de Fiscalização do Transporte Rodoviário Internacional de Cargas do Mercosul.</a:t>
            </a:r>
          </a:p>
        </p:txBody>
      </p:sp>
      <p:pic>
        <p:nvPicPr>
          <p:cNvPr id="5" name="Picture 10" descr="Imagem relacionada">
            <a:extLst>
              <a:ext uri="{FF2B5EF4-FFF2-40B4-BE49-F238E27FC236}">
                <a16:creationId xmlns:a16="http://schemas.microsoft.com/office/drawing/2014/main" id="{62959C1F-CD2F-4E5A-931D-A3A10A994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658" y="188640"/>
            <a:ext cx="892822" cy="96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21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Verdana" pitchFamily="34" charset="0"/>
                <a:cs typeface="Arial" charset="0"/>
              </a:rPr>
              <a:t>Objeto 2</a:t>
            </a:r>
            <a:br>
              <a:rPr lang="pt-BR" sz="3600" dirty="0"/>
            </a:br>
            <a:r>
              <a:rPr lang="pt-BR" sz="1800" b="1" dirty="0">
                <a:effectLst/>
                <a:latin typeface="Arial" panose="020B0604020202020204" pitchFamily="34" charset="0"/>
              </a:rPr>
              <a:t>Curso de Especialização</a:t>
            </a:r>
            <a:endParaRPr lang="pt-BR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F9004CDC-EA1F-4B59-96E6-9634121B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557338"/>
            <a:ext cx="8001000" cy="4462462"/>
          </a:xfrm>
        </p:spPr>
        <p:txBody>
          <a:bodyPr>
            <a:normAutofit/>
          </a:bodyPr>
          <a:lstStyle/>
          <a:p>
            <a:r>
              <a:rPr lang="pt-BR" sz="1800" b="1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A 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– Curso de Especialização em Gestão e Controle de Transportes Rodoviário </a:t>
            </a:r>
          </a:p>
          <a:p>
            <a:pPr lvl="1"/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Formação de 100 especialistas para desenvolver conhecimentos e habilidades vinculados aos processos de gestão, de controle e de fiscalização do transporte de cargas e de passageiros (nacional e internacional) e de governança pública.</a:t>
            </a:r>
          </a:p>
          <a:p>
            <a:pPr lvl="1"/>
            <a:r>
              <a:rPr lang="pt-BR" sz="1700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390 horas + Monografia</a:t>
            </a:r>
          </a:p>
          <a:p>
            <a:r>
              <a:rPr lang="pt-BR" sz="1800" b="1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Ação B</a:t>
            </a:r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– Cursos de curta duração em Ambiente Virtual de Ensino Aprendizagem (AVEA) – Fechados e Abertos</a:t>
            </a:r>
          </a:p>
          <a:p>
            <a:pPr lvl="1"/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Customização de uma plataforma de </a:t>
            </a:r>
            <a:r>
              <a:rPr lang="pt-BR" sz="1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EaD</a:t>
            </a:r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para oferta de cursos abertos e fechados.</a:t>
            </a:r>
          </a:p>
          <a:p>
            <a:pPr lvl="1"/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Produção e execução de 200 horas cursos fechados na modalidade de Ensino a Distância (</a:t>
            </a:r>
            <a:r>
              <a:rPr lang="pt-BR" sz="1400" u="none" strike="noStrike" kern="0" spc="0" dirty="0" err="1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EaD</a:t>
            </a:r>
            <a:r>
              <a:rPr lang="pt-BR" sz="14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) </a:t>
            </a:r>
          </a:p>
        </p:txBody>
      </p:sp>
      <p:pic>
        <p:nvPicPr>
          <p:cNvPr id="3" name="Picture 4" descr="Resultado de imagem para icon education">
            <a:extLst>
              <a:ext uri="{FF2B5EF4-FFF2-40B4-BE49-F238E27FC236}">
                <a16:creationId xmlns:a16="http://schemas.microsoft.com/office/drawing/2014/main" id="{7FF369CB-77A3-43A8-A65D-8083B7823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23" y="260648"/>
            <a:ext cx="891952" cy="89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6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Verdana" pitchFamily="34" charset="0"/>
                <a:cs typeface="Arial" charset="0"/>
              </a:rPr>
              <a:t>Objeto 2</a:t>
            </a:r>
            <a:br>
              <a:rPr lang="pt-BR" sz="3600" dirty="0"/>
            </a:br>
            <a:r>
              <a:rPr lang="pt-BR" sz="1800" b="1" dirty="0">
                <a:effectLst/>
                <a:latin typeface="Arial" panose="020B0604020202020204" pitchFamily="34" charset="0"/>
              </a:rPr>
              <a:t>Cursos de curta duração em AVEA</a:t>
            </a:r>
            <a:endParaRPr lang="pt-BR" sz="2000" b="1" dirty="0"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Verdana" pitchFamily="34" charset="0"/>
              <a:cs typeface="Arial" charset="0"/>
            </a:endParaRP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F9004CDC-EA1F-4B59-96E6-9634121B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557338"/>
            <a:ext cx="8001000" cy="4462462"/>
          </a:xfrm>
        </p:spPr>
        <p:txBody>
          <a:bodyPr>
            <a:normAutofit/>
          </a:bodyPr>
          <a:lstStyle/>
          <a:p>
            <a:r>
              <a:rPr lang="pt-BR" sz="18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Cursos com turmas definidas (fechados) de curta duração em Ambiente </a:t>
            </a:r>
            <a:r>
              <a:rPr lang="pt-BR" sz="1600" u="none" strike="noStrike" kern="0" spc="0" dirty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Virtual de Ensino Aprendizagem (AVEA) – </a:t>
            </a:r>
            <a:r>
              <a:rPr lang="pt-BR" sz="1600" u="none" strike="noStrike" kern="0" spc="0">
                <a:ln>
                  <a:noFill/>
                </a:ln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 horas</a:t>
            </a:r>
            <a:endParaRPr lang="pt-BR" sz="1600" u="none" strike="noStrike" kern="0" spc="0" dirty="0">
              <a:ln>
                <a:noFill/>
              </a:ln>
              <a:effectLst>
                <a:glow>
                  <a:srgbClr val="000000"/>
                </a:glow>
                <a:reflection stA="0" endPos="0" fadeDir="0" sx="0" sy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Formação e de capacitação de gestores e de técnicos da SUFIS e da ASINT em temas relevantes para o desenvolvimento de suas competências laborais.</a:t>
            </a:r>
          </a:p>
          <a:p>
            <a:pPr lvl="1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Carga horária de 30 a 60 horas com acompanhamento de especialistas.</a:t>
            </a:r>
          </a:p>
          <a:p>
            <a:r>
              <a:rPr lang="pt-BR" sz="2000" dirty="0"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Cursos abertos de curta duração em Ambiente </a:t>
            </a:r>
            <a:r>
              <a:rPr lang="pt-BR" sz="1800" dirty="0"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Virtual de Ensino Aprendizagem (AVEA) – 300 horas</a:t>
            </a:r>
          </a:p>
          <a:p>
            <a:pPr lvl="1"/>
            <a:r>
              <a:rPr lang="pt-BR" sz="1600" dirty="0"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Treinamento e de capacitação dos servidores e colaboradores da SUFIS e da ASINT como foco na padronização de processos e procedimentos de fiscalização e controle no transporte de cargas e passageiros.</a:t>
            </a:r>
          </a:p>
          <a:p>
            <a:pPr lvl="1"/>
            <a:r>
              <a:rPr lang="pt-BR" sz="1600" dirty="0">
                <a:effectLst>
                  <a:glow>
                    <a:srgbClr val="000000"/>
                  </a:glow>
                  <a:reflection stA="0" endPos="0" fadeDir="0" sx="0" sy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Carga horária média de 30 horas com foco na autonomia no processo formativo. </a:t>
            </a:r>
          </a:p>
          <a:p>
            <a:pPr lvl="1"/>
            <a:endParaRPr lang="pt-BR" sz="1400" dirty="0">
              <a:effectLst>
                <a:glow>
                  <a:srgbClr val="000000"/>
                </a:glow>
                <a:reflection stA="0" endPos="0" fadeDir="0" sx="0" sy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Resultado de imagem para icon education">
            <a:extLst>
              <a:ext uri="{FF2B5EF4-FFF2-40B4-BE49-F238E27FC236}">
                <a16:creationId xmlns:a16="http://schemas.microsoft.com/office/drawing/2014/main" id="{7FF369CB-77A3-43A8-A65D-8083B7823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723" y="260648"/>
            <a:ext cx="891952" cy="891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222274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utros Docs" ma:contentTypeID="0x010100FB4333F4C172784C83573D9F3B2A65DD05002268E0ADAEBB40478F38FB84121D6289" ma:contentTypeVersion="2" ma:contentTypeDescription="" ma:contentTypeScope="" ma:versionID="586775ace96165489e62d9c0ba19f353">
  <xsd:schema xmlns:xsd="http://www.w3.org/2001/XMLSchema" xmlns:xs="http://www.w3.org/2001/XMLSchema" xmlns:p="http://schemas.microsoft.com/office/2006/metadata/properties" xmlns:ns2="8bb37dd3-278b-4fda-b0dd-c259a81cb1eb" targetNamespace="http://schemas.microsoft.com/office/2006/metadata/properties" ma:root="true" ma:fieldsID="e2317611f433e7bee08939a64b742f41" ns2:_="">
    <xsd:import namespace="8bb37dd3-278b-4fda-b0dd-c259a81cb1eb"/>
    <xsd:element name="properties">
      <xsd:complexType>
        <xsd:sequence>
          <xsd:element name="documentManagement">
            <xsd:complexType>
              <xsd:all>
                <xsd:element ref="ns2:DataDocumento" minOccurs="0"/>
                <xsd:element ref="ns2:IdentificadorDocumento" minOccurs="0"/>
                <xsd:element ref="ns2:Descricao" minOccurs="0"/>
                <xsd:element ref="ns2:IDReuniao" minOccurs="0"/>
                <xsd:element ref="ns2:Evento" minOccurs="0"/>
                <xsd:element ref="ns2:jc64a30b4c074064b91ecfae87391f3d" minOccurs="0"/>
                <xsd:element ref="ns2:TaxCatchAll" minOccurs="0"/>
                <xsd:element ref="ns2:TaxCatchAllLabel" minOccurs="0"/>
                <xsd:element ref="ns2:TipoAnexoDocumento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b37dd3-278b-4fda-b0dd-c259a81cb1eb" elementFormDefault="qualified">
    <xsd:import namespace="http://schemas.microsoft.com/office/2006/documentManagement/types"/>
    <xsd:import namespace="http://schemas.microsoft.com/office/infopath/2007/PartnerControls"/>
    <xsd:element name="DataDocumento" ma:index="2" nillable="true" ma:displayName="Data do Documento" ma:format="DateOnly" ma:internalName="DataDocumento" ma:readOnly="false">
      <xsd:simpleType>
        <xsd:restriction base="dms:DateTime"/>
      </xsd:simpleType>
    </xsd:element>
    <xsd:element name="IdentificadorDocumento" ma:index="3" nillable="true" ma:displayName="Id. Documento" ma:internalName="IdentificadorDocumento" ma:readOnly="false">
      <xsd:simpleType>
        <xsd:restriction base="dms:Text">
          <xsd:maxLength value="255"/>
        </xsd:restriction>
      </xsd:simpleType>
    </xsd:element>
    <xsd:element name="Descricao" ma:index="4" nillable="true" ma:displayName="Descrição" ma:internalName="Descricao" ma:readOnly="false">
      <xsd:simpleType>
        <xsd:restriction base="dms:Note">
          <xsd:maxLength value="255"/>
        </xsd:restriction>
      </xsd:simpleType>
    </xsd:element>
    <xsd:element name="IDReuniao" ma:index="5" nillable="true" ma:displayName="IDReuniao" ma:decimals="0" ma:internalName="IDReuniao">
      <xsd:simpleType>
        <xsd:restriction base="dms:Number"/>
      </xsd:simpleType>
    </xsd:element>
    <xsd:element name="Evento" ma:index="6" nillable="true" ma:displayName="Evento" ma:list="{ee6a4d9e-ab64-4b21-9462-1f6d3a6946cf}" ma:internalName="Evento" ma:showField="ID" ma:web="8bb37dd3-278b-4fda-b0dd-c259a81cb1eb">
      <xsd:simpleType>
        <xsd:restriction base="dms:Lookup"/>
      </xsd:simpleType>
    </xsd:element>
    <xsd:element name="jc64a30b4c074064b91ecfae87391f3d" ma:index="12" nillable="true" ma:taxonomy="true" ma:internalName="jc64a30b4c074064b91ecfae87391f3d" ma:taxonomyFieldName="TipoDocumental" ma:displayName="Tipo documental" ma:default="" ma:fieldId="{3c64a30b-4c07-4064-b91e-cfae87391f3d}" ma:sspId="a7d181d0-c94d-49e8-9b8c-1bf41f380ed4" ma:termSetId="3a6b19d6-6527-482b-aa01-299934340c3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Coluna Global de Taxonomia" ma:hidden="true" ma:list="{863ffea0-0499-44e2-a1ca-a26f95bf318e}" ma:internalName="TaxCatchAll" ma:showField="CatchAllData" ma:web="8bb37dd3-278b-4fda-b0dd-c259a81cb1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Coluna Global de Taxonomia1" ma:hidden="true" ma:list="{863ffea0-0499-44e2-a1ca-a26f95bf318e}" ma:internalName="TaxCatchAllLabel" ma:readOnly="true" ma:showField="CatchAllDataLabel" ma:web="8bb37dd3-278b-4fda-b0dd-c259a81cb1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ipoAnexoDocumento" ma:index="17" nillable="true" ma:displayName="Tipo Anexo" ma:list="{cbad4909-17c1-4adc-a866-18e46a50a552}" ma:internalName="TipoAnexoDocumento" ma:showField="Title" ma:web="8bb37dd3-278b-4fda-b0dd-c259a81cb1eb">
      <xsd:simpleType>
        <xsd:restriction base="dms:Lookup"/>
      </xsd:simpleType>
    </xsd:element>
    <xsd:element name="_dlc_DocId" ma:index="18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9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Tipo de Conteú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aDocumento xmlns="8bb37dd3-278b-4fda-b0dd-c259a81cb1eb">2020-09-24T03:00:00+00:00</DataDocumento>
    <IdentificadorDocumento xmlns="8bb37dd3-278b-4fda-b0dd-c259a81cb1eb">0</IdentificadorDocumento>
    <TipoAnexoDocumento xmlns="8bb37dd3-278b-4fda-b0dd-c259a81cb1eb">1</TipoAnexoDocumento>
    <jc64a30b4c074064b91ecfae87391f3d xmlns="8bb37dd3-278b-4fda-b0dd-c259a81cb1eb">
      <Terms xmlns="http://schemas.microsoft.com/office/infopath/2007/PartnerControls"/>
    </jc64a30b4c074064b91ecfae87391f3d>
    <Evento xmlns="8bb37dd3-278b-4fda-b0dd-c259a81cb1eb" xsi:nil="true"/>
    <IDReuniao xmlns="8bb37dd3-278b-4fda-b0dd-c259a81cb1eb" xsi:nil="true"/>
    <Descricao xmlns="8bb37dd3-278b-4fda-b0dd-c259a81cb1eb" xsi:nil="true"/>
    <TaxCatchAll xmlns="8bb37dd3-278b-4fda-b0dd-c259a81cb1eb"/>
    <_dlc_DocId xmlns="8bb37dd3-278b-4fda-b0dd-c259a81cb1eb">ETZPACNXM4US-876220852-1106</_dlc_DocId>
    <_dlc_DocIdUrl xmlns="8bb37dd3-278b-4fda-b0dd-c259a81cb1eb">
      <Url>http://tri-leg.antt.gov.br/_layouts/15/DocIdRedir.aspx?ID=ETZPACNXM4US-876220852-1106</Url>
      <Description>ETZPACNXM4US-876220852-1106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D092167-3B22-4676-9AF6-5394983B208D}"/>
</file>

<file path=customXml/itemProps2.xml><?xml version="1.0" encoding="utf-8"?>
<ds:datastoreItem xmlns:ds="http://schemas.openxmlformats.org/officeDocument/2006/customXml" ds:itemID="{5086F98A-CA47-4C23-B9B8-3E97A3D3E29B}"/>
</file>

<file path=customXml/itemProps3.xml><?xml version="1.0" encoding="utf-8"?>
<ds:datastoreItem xmlns:ds="http://schemas.openxmlformats.org/officeDocument/2006/customXml" ds:itemID="{5F0DBAD4-B3AE-431D-8EF8-549CDB93A4B0}"/>
</file>

<file path=customXml/itemProps4.xml><?xml version="1.0" encoding="utf-8"?>
<ds:datastoreItem xmlns:ds="http://schemas.openxmlformats.org/officeDocument/2006/customXml" ds:itemID="{EBDF1359-5129-4887-91EA-1DA7FDDBBCB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12195</TotalTime>
  <Words>632</Words>
  <Application>Microsoft Office PowerPoint</Application>
  <PresentationFormat>Apresentação na tela (4:3)</PresentationFormat>
  <Paragraphs>40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Tahoma</vt:lpstr>
      <vt:lpstr>Times New Roman</vt:lpstr>
      <vt:lpstr>Verdana</vt:lpstr>
      <vt:lpstr>Wingdings</vt:lpstr>
      <vt:lpstr>Profile</vt:lpstr>
      <vt:lpstr>Estudos, pesquisas aplicadas, ferramentas e programa de capacitação para prover suporte aos processos de fiscalização de cargas e de passageiros e à modernização do controle do excesso de peso de veículos no Brasil </vt:lpstr>
      <vt:lpstr>TED UFSC-ANTT (2021-2023) Objetivos específicos</vt:lpstr>
      <vt:lpstr>Objeto 1 Gestão da Informação de Peso de Veículos</vt:lpstr>
      <vt:lpstr>Objeto 2 Curso de Especialização</vt:lpstr>
      <vt:lpstr>Objeto 2 Cursos de curta duração em AVEA</vt:lpstr>
    </vt:vector>
  </TitlesOfParts>
  <Company>ETH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Anexo XVI - Apresentação da UFSC</dc:title>
  <dc:subject>Convênio 151/2007 - DNIT-UFSC</dc:subject>
  <dc:creator>NEP</dc:creator>
  <cp:lastModifiedBy>André Dulce Gonçalves Maia</cp:lastModifiedBy>
  <cp:revision>720</cp:revision>
  <cp:lastPrinted>2003-01-20T14:33:24Z</cp:lastPrinted>
  <dcterms:created xsi:type="dcterms:W3CDTF">2002-11-08T12:53:12Z</dcterms:created>
  <dcterms:modified xsi:type="dcterms:W3CDTF">2020-10-27T12:52:41Z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0x010100FB4333F4C172784C83573D9F3B2A65DD05002268E0ADAEBB40478F38FB84121D6289</vt:lpwstr>
  </property>
  <property fmtid="{D5CDD505-2E9C-101B-9397-08002B2CF9AE}" pid="3" name="TipoDocumental">
    <vt:lpwstr/>
  </property>
  <property fmtid="{D5CDD505-2E9C-101B-9397-08002B2CF9AE}" pid="4" name="_dlc_DocIdItemGuid">
    <vt:lpwstr>31984499-1ebd-448b-8f8b-6519df8d47f2</vt:lpwstr>
  </property>
</Properties>
</file>